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8" r:id="rId4"/>
    <p:sldId id="280" r:id="rId5"/>
    <p:sldId id="260" r:id="rId6"/>
    <p:sldId id="261" r:id="rId7"/>
    <p:sldId id="262" r:id="rId8"/>
    <p:sldId id="274" r:id="rId9"/>
    <p:sldId id="265" r:id="rId10"/>
    <p:sldId id="263" r:id="rId11"/>
    <p:sldId id="266" r:id="rId12"/>
    <p:sldId id="277" r:id="rId13"/>
    <p:sldId id="278" r:id="rId14"/>
    <p:sldId id="273" r:id="rId15"/>
    <p:sldId id="268" r:id="rId16"/>
    <p:sldId id="279" r:id="rId17"/>
    <p:sldId id="269" r:id="rId18"/>
    <p:sldId id="270" r:id="rId19"/>
    <p:sldId id="272" r:id="rId20"/>
  </p:sldIdLst>
  <p:sldSz cx="18288000" cy="10287000"/>
  <p:notesSz cx="6858000" cy="9144000"/>
  <p:embeddedFontLst>
    <p:embeddedFont>
      <p:font typeface="Bookman Old Style" panose="02050604050505020204" pitchFamily="18" charset="0"/>
      <p:regular r:id="rId22"/>
      <p:bold r:id="rId23"/>
      <p:italic r:id="rId24"/>
      <p:boldItalic r:id="rId25"/>
    </p:embeddedFont>
    <p:embeddedFont>
      <p:font typeface="Copperplate Gothic Bold" panose="020E0705020206020404" pitchFamily="34" charset="0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eKPB65DewvH9rUU4emDMucKT2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9" autoAdjust="0"/>
  </p:normalViewPr>
  <p:slideViewPr>
    <p:cSldViewPr snapToGrid="0">
      <p:cViewPr varScale="1">
        <p:scale>
          <a:sx n="55" d="100"/>
          <a:sy n="55" d="100"/>
        </p:scale>
        <p:origin x="65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170D7AA-AACE-BFF7-1BC2-61CDAA0BA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398B9365-F8EB-6062-3C87-F296A6F8CD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4803961A-4D90-B95D-B414-38D192D60C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92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BA8FF8E-8230-60B9-9BFC-AB2543C44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5AD0572E-314F-755D-9A7E-5F1EF9EAAF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C0BDCFC4-0E88-520A-313D-C4A5156B8F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9692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1C6731B-1398-ADDB-7410-83A7CF39E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FF2254B-B432-5578-19B0-4BA1AEE5B4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CBFFF2EB-6F09-143A-F2C0-715E96A38F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7849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EE8863A-D9DD-E5AA-F9F0-2FEB66110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A2948613-8113-76AA-9AD7-AA8BD539BB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210191AA-E12C-67B8-0BD7-708193D57E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7282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FC67EFA5-923E-E6B4-33B4-9622EAA7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9EAFA718-023B-E6CD-7731-67DB503361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41E2A5D1-7A6C-A59F-810D-513F3F524A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6330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8EDD90F-E206-BF7D-D397-A13FD38E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6F574F9-B359-F240-1A5B-A8B135FB3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498C965E-7D7C-1E8C-BEB0-B289BA9A8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0799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D0500DDB-0F7C-63A2-090C-0FEFD2861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8584DE9E-C663-ACBA-BAE6-A61A1DA4B4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6040EDA6-4326-764E-285B-BA6381FB8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8758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0AECCFD8-F076-D075-F34B-71E6852E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51A9C89C-EABA-B16B-2B44-DC682FC145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2C0FF0D7-27B3-D903-9EBA-89CE38783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8641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4AD8CC7-EDA8-4F64-3045-2EDF0ED95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14F7422F-076D-A0AA-5E0C-D3A2CEB0C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3B04FD60-06E7-70FD-E326-AE2663664B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3594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55BEB59F-EE16-0A56-80A2-EBD0008A6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>
            <a:extLst>
              <a:ext uri="{FF2B5EF4-FFF2-40B4-BE49-F238E27FC236}">
                <a16:creationId xmlns:a16="http://schemas.microsoft.com/office/drawing/2014/main" id="{2613A9DC-B1C4-4A3D-9670-5D5D962B0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1:notes">
            <a:extLst>
              <a:ext uri="{FF2B5EF4-FFF2-40B4-BE49-F238E27FC236}">
                <a16:creationId xmlns:a16="http://schemas.microsoft.com/office/drawing/2014/main" id="{68C0BE52-47C5-B845-DB9A-79C5F951C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2349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CC8A4F11-E586-3A13-86B8-82CCCB3B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B12A14CC-DA2B-0886-58D2-AE0CA3E57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52E62025-7AC5-BFD4-D24C-80FE6BB55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58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C5ABB87-9ED5-EB7C-A739-9DDE5C24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2488525F-D273-41A7-8944-6B6935B253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790B001C-77BA-A897-C5EF-123A64F12E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3390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F43988F-7ECA-F84A-D8E5-34F4131A5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02189E6F-B3EF-FF28-30B7-93916B42D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A880433E-3CAC-F1FD-8F4A-D0FD1FA0DA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547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D06DAE9-F071-970A-86D2-7A854A8D0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0BF64E8-7142-18FE-1D12-E74D76F4C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E08C640E-D9F9-F19A-0572-2CCDF112D9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5332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9A21551-0328-B0C6-0E90-A52FB0204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5FCF9AA9-E98B-B119-49B1-05055806B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0BD21F94-28E7-EC98-9289-DE2453B23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622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F722C4C-4836-0B4A-292D-F95A49DF1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88CCD136-2B99-E4AA-188C-3D37E3327A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C804FEE8-F362-984F-D846-B6CEC4C476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5772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02CFB0A8-456C-DA80-1DE2-4037987D3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F0F454BA-41D8-6740-E4ED-DA55CC5DE6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63870EBB-48F4-38DB-B815-0BF1E0C2F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3268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8144E55-4EBD-42A3-9D55-09A33A4F3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EB903AB7-1A23-5DC4-9504-1855A70FE3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40BFDAF8-DC2E-A4ED-38A8-717DA079B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359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4" name="Google Shape;74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76" name="Google Shape;76;p25" descr="download (2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1" name="Google Shape;81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83" name="Google Shape;83;p26" descr="download (2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61" name="Google Shape;61;p23" descr="download (2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69" name="Google Shape;69;p24" descr="download (2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-1543050" y="-497255"/>
            <a:ext cx="3086100" cy="10784255"/>
            <a:chOff x="0" y="-19050"/>
            <a:chExt cx="812800" cy="2995155"/>
          </a:xfrm>
        </p:grpSpPr>
        <p:sp>
          <p:nvSpPr>
            <p:cNvPr id="89" name="Google Shape;89;p1"/>
            <p:cNvSpPr/>
            <p:nvPr/>
          </p:nvSpPr>
          <p:spPr>
            <a:xfrm>
              <a:off x="0" y="119055"/>
              <a:ext cx="812800" cy="2857050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90" name="Google Shape;90;p1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>
            <a:off x="16384715" y="9009597"/>
            <a:ext cx="1903285" cy="1277403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2" name="Google Shape;92;p1"/>
          <p:cNvGrpSpPr/>
          <p:nvPr/>
        </p:nvGrpSpPr>
        <p:grpSpPr>
          <a:xfrm>
            <a:off x="1338554" y="3694096"/>
            <a:ext cx="110236" cy="2898808"/>
            <a:chOff x="0" y="-19050"/>
            <a:chExt cx="26312" cy="691905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 extrusionOk="0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/>
          <p:cNvSpPr txBox="1"/>
          <p:nvPr/>
        </p:nvSpPr>
        <p:spPr>
          <a:xfrm>
            <a:off x="3000300" y="1534954"/>
            <a:ext cx="122874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10100" b="0" i="0" u="none" strike="noStrike" cap="none" dirty="0">
                <a:solidFill>
                  <a:srgbClr val="1C5739"/>
                </a:solidFill>
                <a:latin typeface="Copperplate Gothic Bold" panose="020E0705020206020404" pitchFamily="34" charset="0"/>
                <a:sym typeface="Arial"/>
              </a:rPr>
              <a:t>NVIDIA’s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6600" dirty="0">
                <a:solidFill>
                  <a:srgbClr val="1C5739"/>
                </a:solidFill>
                <a:latin typeface="Copperplate Gothic Bold" panose="020E0705020206020404" pitchFamily="34" charset="0"/>
              </a:rPr>
              <a:t>Instant neural graphics</a:t>
            </a:r>
            <a:endParaRPr sz="6600" b="0" i="0" u="none" strike="noStrike" cap="none" dirty="0">
              <a:solidFill>
                <a:srgbClr val="1C5739"/>
              </a:solidFill>
              <a:latin typeface="Copperplate Gothic Bold" panose="020E0705020206020404" pitchFamily="34" charset="0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-1439055" y="65637"/>
            <a:ext cx="2887845" cy="1958035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1" descr="RCSS Logo (Autonomous)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 descr="RCSS Logo (Autonomous)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" descr="download (2)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2643206" y="4877802"/>
            <a:ext cx="12644494" cy="4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336600"/>
                </a:solidFill>
                <a:latin typeface="Lato"/>
                <a:ea typeface="Lato"/>
                <a:cs typeface="Lato"/>
                <a:sym typeface="Lato"/>
              </a:rPr>
              <a:t>Name of Candidate : </a:t>
            </a:r>
            <a:r>
              <a:rPr lang="en-IN" sz="3200" b="1" i="0" u="none" strike="noStrike" cap="none" dirty="0">
                <a:solidFill>
                  <a:srgbClr val="336600"/>
                </a:solidFill>
                <a:latin typeface="Lato"/>
                <a:ea typeface="Lato"/>
                <a:cs typeface="Lato"/>
                <a:sym typeface="Lato"/>
              </a:rPr>
              <a:t>MUHAMMED NIHAL</a:t>
            </a:r>
            <a:endParaRPr sz="3200" b="0" i="0" u="none" strike="noStrike" cap="none" dirty="0">
              <a:solidFill>
                <a:srgbClr val="3366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336600"/>
                </a:solidFill>
                <a:latin typeface="Lato"/>
                <a:ea typeface="Lato"/>
                <a:cs typeface="Lato"/>
                <a:sym typeface="Lato"/>
              </a:rPr>
              <a:t>Register No : 23204037</a:t>
            </a:r>
            <a:br>
              <a:rPr lang="en-US" sz="3200" b="1" i="0" u="none" strike="noStrike" cap="none" dirty="0">
                <a:solidFill>
                  <a:srgbClr val="336600"/>
                </a:solidFill>
                <a:latin typeface="Lato"/>
                <a:ea typeface="Lato"/>
                <a:cs typeface="Lato"/>
                <a:sym typeface="Lato"/>
              </a:rPr>
            </a:br>
            <a:endParaRPr lang="en-IN" sz="3200" b="0" i="0" u="none" strike="noStrike" cap="none" dirty="0">
              <a:solidFill>
                <a:srgbClr val="3366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br>
              <a:rPr lang="en-IN" sz="3200" b="0" i="0" u="none" strike="noStrike" cap="none" dirty="0">
                <a:solidFill>
                  <a:srgbClr val="3366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IN" sz="3200" b="1" i="0" u="none" strike="noStrike" cap="none" dirty="0">
                <a:solidFill>
                  <a:srgbClr val="336600"/>
                </a:solidFill>
                <a:latin typeface="Lato"/>
                <a:ea typeface="Lato"/>
                <a:cs typeface="Lato"/>
                <a:sym typeface="Lato"/>
              </a:rPr>
              <a:t>Date : 17/11/2024</a:t>
            </a:r>
            <a:endParaRPr lang="en-IN" sz="3200" b="0" i="0" u="none" strike="noStrike" cap="none" dirty="0">
              <a:solidFill>
                <a:srgbClr val="3366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336600"/>
                </a:solidFill>
                <a:latin typeface="Lato"/>
                <a:ea typeface="Lato"/>
                <a:cs typeface="Lato"/>
                <a:sym typeface="Lato"/>
              </a:rPr>
              <a:t>Venue : RCSS</a:t>
            </a:r>
            <a:endParaRPr sz="3200" b="0" i="0" u="none" strike="noStrike" cap="none" dirty="0">
              <a:solidFill>
                <a:srgbClr val="3366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336600"/>
                </a:solidFill>
                <a:latin typeface="Lato"/>
                <a:ea typeface="Lato"/>
                <a:cs typeface="Lato"/>
                <a:sym typeface="Lato"/>
              </a:rPr>
              <a:t>Programme : MCA </a:t>
            </a:r>
            <a:endParaRPr sz="3200" b="0" i="0" u="none" strike="noStrike" cap="none" dirty="0">
              <a:solidFill>
                <a:srgbClr val="3366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336600"/>
                </a:solidFill>
                <a:latin typeface="Lato"/>
                <a:ea typeface="Lato"/>
                <a:cs typeface="Lato"/>
                <a:sym typeface="Lato"/>
              </a:rPr>
              <a:t>Batch : 2023-2025</a:t>
            </a:r>
            <a:endParaRPr sz="3200" b="0" i="0" u="none" strike="noStrike" cap="none" dirty="0">
              <a:solidFill>
                <a:srgbClr val="3366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7F14FC8D-ABFC-358D-82B4-9E881843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23B05672-0847-63BA-B75B-B078A12EDFB8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881D2545-7019-D2A3-651B-4538AAA4B155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5E0720E8-FCBC-BD09-85EB-D43B8054B5EE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E253A623-937F-F66C-5879-1666CFA98699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0974EBED-4DAC-C02C-46B3-78B626763B36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TECHNICAL OVERVIEW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CA9C5E41-CFF4-F2B7-EDB9-EE16C48670B5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442DAD48-E55C-D71A-D103-0C57F5661F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A8C2E-6228-DC1E-6910-E1F66E5478C5}"/>
              </a:ext>
            </a:extLst>
          </p:cNvPr>
          <p:cNvSpPr txBox="1"/>
          <p:nvPr/>
        </p:nvSpPr>
        <p:spPr>
          <a:xfrm>
            <a:off x="3724633" y="8558039"/>
            <a:ext cx="10281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" panose="020B0004020202020204" pitchFamily="34" charset="0"/>
              </a:rPr>
              <a:t>Implementation of NeRFs and Neural Graphics in Rendering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26318-061D-E076-2143-0622BAE28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632" y="1857352"/>
            <a:ext cx="10281598" cy="61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2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1F4B5DFE-9D74-136F-6F01-B707EA984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8B0BA0D6-13B4-92AD-7297-40D4D904D812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C9637CE-CCB4-AC2C-1B53-8D196154B74C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ECD58C6F-8EE9-3651-C2B3-12400B9D6848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43720107-EE72-664F-9E18-792223B06839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E0B7B213-A90B-9A0A-BC0B-010D8153CDF4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TECHNOLOGY &amp; IMPLEMENTATION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D7CA42B7-292C-7F8D-6B1F-D44E5623F2A3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5131F555-6C78-653B-A80E-DB5E369BC10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3545B3-3757-2CCD-9057-1E23223D4B12}"/>
              </a:ext>
            </a:extLst>
          </p:cNvPr>
          <p:cNvSpPr txBox="1"/>
          <p:nvPr/>
        </p:nvSpPr>
        <p:spPr>
          <a:xfrm>
            <a:off x="3565447" y="8697813"/>
            <a:ext cx="1032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" panose="020B0004020202020204" pitchFamily="34" charset="0"/>
              </a:rPr>
              <a:t>Model Training &amp; Data 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F6F4F5-3D3B-F5A7-9BD1-BFA70003F2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79" t="23265" r="-179" b="11779"/>
          <a:stretch/>
        </p:blipFill>
        <p:spPr>
          <a:xfrm>
            <a:off x="3565447" y="1802518"/>
            <a:ext cx="10323870" cy="668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113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E26B39EE-088B-16F6-F2CD-DE495914A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CB0C3261-D83C-6FDF-E53C-BB6A0B47CB06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EF8F6F89-7BE4-3FCE-23BD-3649B52FAFAD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D3AF0ED1-4BB5-CE2B-8CA1-E958521E93FE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D240993B-A814-3D2F-D177-D7CC01246888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5ED09D25-EAC0-EBC5-1F55-EFA76FF283AA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TECHNOLOGY &amp; IMPLEMENTATION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B444D30E-4400-93D1-E2E9-F284E36F2D37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851A5E14-5E2D-83EF-A9DD-B7B6A7C3C5C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8AA92-688F-75AB-8AE3-5AF5C8D619DF}"/>
              </a:ext>
            </a:extLst>
          </p:cNvPr>
          <p:cNvSpPr txBox="1"/>
          <p:nvPr/>
        </p:nvSpPr>
        <p:spPr>
          <a:xfrm>
            <a:off x="3565447" y="8697813"/>
            <a:ext cx="10323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" panose="020B0004020202020204" pitchFamily="34" charset="0"/>
              </a:rPr>
              <a:t>Real-Time Inference &amp; Interaction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DB4E3-1F9A-4B4B-E04F-BA8C0154E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420" y="1708308"/>
            <a:ext cx="10164897" cy="6776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70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D919085C-6CAB-6354-3541-EAAD3F0B6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99EE37C8-2B2B-F793-0567-BC46B839A74F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BCC058C3-9461-CFF0-4819-1039B5786C15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80F93067-A477-C198-4D05-68561675DAA2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402FF05B-DEAA-F924-7CD9-EE6B5D2CD429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41F013FB-0059-DA1E-5ED2-CB7E7B84BC7F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TECHNOLOGY &amp; IMPLEMENTATION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4B85F1BE-9683-1CD0-0852-3528EBDD31E7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F35FFC3A-6EDD-782F-E194-86372028A53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DFF04-7C86-2D0E-D0AD-860F02063FD8}"/>
              </a:ext>
            </a:extLst>
          </p:cNvPr>
          <p:cNvSpPr txBox="1"/>
          <p:nvPr/>
        </p:nvSpPr>
        <p:spPr>
          <a:xfrm>
            <a:off x="3565447" y="8697813"/>
            <a:ext cx="10643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ptos" panose="020B0004020202020204" pitchFamily="34" charset="0"/>
              </a:rPr>
              <a:t>GPU and Model Optimization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6AFF3-7DAC-FE8D-60C8-D400BB4CF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446" y="2098501"/>
            <a:ext cx="10643227" cy="5954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3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6F464689-9179-E677-C7AB-AD447A8D8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E1C6D816-9F3F-9E2C-C574-DE8FAD5A07EA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CA7A83CC-A460-4D3B-ED70-F3C2700674E3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0003C3EA-EA94-8A6D-61BB-79AC4394CD98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9B94BE9E-4B43-2D5D-AA5B-4DD5FE1674E2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0E6B0067-5ED6-2822-B53C-E4BE71FDDDE9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NVIDIA OMNIVERSE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33C8C908-BA71-B814-481A-F50C4F7A593E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B3935AE3-F5EF-E22F-5A3E-DF541F75A47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9F85C3-7D91-AD74-344B-ADC5E26677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667" b="62332" l="7417" r="32081"/>
                    </a14:imgEffect>
                  </a14:imgLayer>
                </a14:imgProps>
              </a:ext>
            </a:extLst>
          </a:blip>
          <a:srcRect l="4334" t="34584" r="64836" b="34585"/>
          <a:stretch/>
        </p:blipFill>
        <p:spPr>
          <a:xfrm>
            <a:off x="8878292" y="728327"/>
            <a:ext cx="10416047" cy="10416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01892A-D862-1E16-8576-397F10AD6769}"/>
              </a:ext>
            </a:extLst>
          </p:cNvPr>
          <p:cNvSpPr txBox="1"/>
          <p:nvPr/>
        </p:nvSpPr>
        <p:spPr>
          <a:xfrm>
            <a:off x="2698211" y="3047235"/>
            <a:ext cx="13535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</a:rPr>
              <a:t>NVIDIA has created an all-encompassing </a:t>
            </a:r>
            <a:r>
              <a:rPr lang="en-US" sz="2800" b="1" dirty="0">
                <a:latin typeface="Aptos" panose="020B0004020202020204" pitchFamily="34" charset="0"/>
              </a:rPr>
              <a:t>ecosystem of software tools and platforms</a:t>
            </a:r>
            <a:endParaRPr lang="en-IN" sz="2800" b="1" dirty="0"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56C02-80C4-CC77-BB45-2C9E0545D45B}"/>
              </a:ext>
            </a:extLst>
          </p:cNvPr>
          <p:cNvSpPr txBox="1"/>
          <p:nvPr/>
        </p:nvSpPr>
        <p:spPr>
          <a:xfrm>
            <a:off x="2757634" y="4233614"/>
            <a:ext cx="134164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</a:rPr>
              <a:t>NVIDIA Omniverse is a collaborative platform developed by NVIDIA that enables real-time 3D simulation and design across industries, allowing users to </a:t>
            </a:r>
            <a:r>
              <a:rPr lang="en-US" sz="2800" b="1" dirty="0">
                <a:latin typeface="Aptos" panose="020B0004020202020204" pitchFamily="34" charset="0"/>
              </a:rPr>
              <a:t>create, share, and collaborate on complex 3D projects</a:t>
            </a:r>
            <a:r>
              <a:rPr lang="en-US" sz="2800" dirty="0">
                <a:latin typeface="Aptos" panose="020B0004020202020204" pitchFamily="34" charset="0"/>
              </a:rPr>
              <a:t>. It leverages NVIDIA’s powerful GPUs and AI technology to </a:t>
            </a:r>
            <a:r>
              <a:rPr lang="en-US" sz="2800" b="1" dirty="0">
                <a:latin typeface="Aptos" panose="020B0004020202020204" pitchFamily="34" charset="0"/>
              </a:rPr>
              <a:t>provide a shared virtual environment</a:t>
            </a:r>
            <a:r>
              <a:rPr lang="en-US" sz="2800" dirty="0">
                <a:latin typeface="Aptos" panose="020B0004020202020204" pitchFamily="34" charset="0"/>
              </a:rPr>
              <a:t> where designers, engineers, and other professionals can work together on 3D models, animations, and simulations in real time. Built around Universal Scene Description (USD) by Pixar, </a:t>
            </a:r>
            <a:r>
              <a:rPr lang="en-US" sz="2800" b="1" dirty="0">
                <a:latin typeface="Aptos" panose="020B0004020202020204" pitchFamily="34" charset="0"/>
              </a:rPr>
              <a:t>Omniverse allows users to integrate a variety of software tools </a:t>
            </a:r>
            <a:r>
              <a:rPr lang="en-US" sz="2800" dirty="0">
                <a:latin typeface="Aptos" panose="020B0004020202020204" pitchFamily="34" charset="0"/>
              </a:rPr>
              <a:t>(such as Autodesk, Adobe, and Blender) seamlessly, creating an interconnected workflow for 3D content creation</a:t>
            </a:r>
            <a:endParaRPr lang="en-IN" sz="2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39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E9697B27-A546-A093-93BD-79FDCF3B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EBD2049D-EFAE-7901-D982-D2B376445D32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C960A360-CB3D-166D-5831-9BB01253BAC6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A20F33D1-3FF1-48A4-8190-70320685B670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FD80EEAD-DB17-494B-B484-F02569561FED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42E458E3-7A19-3AE1-8A8B-81DFDF1EE335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CHALLENGES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706DEDDF-AA47-A435-BE0E-596B796F5F74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9416C607-40A5-8CE2-B7D8-3BF8D36F860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874248-A69A-DC4A-C711-0FE58A3E24A5}"/>
              </a:ext>
            </a:extLst>
          </p:cNvPr>
          <p:cNvSpPr txBox="1"/>
          <p:nvPr/>
        </p:nvSpPr>
        <p:spPr>
          <a:xfrm>
            <a:off x="3621870" y="8558039"/>
            <a:ext cx="1104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ptos" panose="020B0004020202020204" pitchFamily="34" charset="0"/>
              </a:rPr>
              <a:t>Computational Complexity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C72FB-09DD-D3C8-CB82-54B0FDD82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870" y="2037302"/>
            <a:ext cx="11044259" cy="62123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09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56BA3E20-69A2-DF13-44C1-722982D48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28F59693-0A80-7DCC-6B6F-9448A21BC30D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30276EAD-A047-AC0E-1991-4B97AFD734EF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0E7AD7A9-BE4E-EF58-9297-BAF4FA9D89F7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B643E5C0-DBFE-3967-AF42-680E3AEBB8A5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7DB1524B-D879-63AB-DE77-AED591E12EC5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CHALLENGES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47E185A4-0F5D-AF74-3C8E-85C91C15987E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72025F36-CB35-51E3-0705-E585B2D36E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73A063-9A6A-2AC2-F0F4-439BAC06C00E}"/>
              </a:ext>
            </a:extLst>
          </p:cNvPr>
          <p:cNvSpPr txBox="1"/>
          <p:nvPr/>
        </p:nvSpPr>
        <p:spPr>
          <a:xfrm>
            <a:off x="3621870" y="8558039"/>
            <a:ext cx="1104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ptos" panose="020B0004020202020204" pitchFamily="34" charset="0"/>
              </a:rPr>
              <a:t>Hardware Compatibility &amp; Data Needs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CC474-FE2C-AC90-BD4C-6136659D1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869" y="2130328"/>
            <a:ext cx="11044259" cy="6210772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131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E7FC789D-5237-514B-3839-01E1BA1FE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40C80BE4-60CE-22FF-931E-CBF470F3282F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42961A8A-6B81-5899-21FD-A2281E552171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63160563-4A5E-3D9B-0250-60731534EFE8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6F64E48E-AB9B-1E3A-5831-0C3C6267A433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ABC31F91-2CB9-42A5-1FF2-A82E4B16E48F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INFERENCES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CDFF7785-E72F-738B-C526-0DDAABE43667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D2EA00E0-A6FB-1FF8-DD4C-E44A15E32C5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6FF3C31-8EA6-E80F-6E6C-5B1DA55C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216" y="7123008"/>
            <a:ext cx="4350843" cy="468112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Efficiency Gains</a:t>
            </a:r>
            <a:endParaRPr lang="en-IN" sz="2400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16D0F97-75EC-CC55-F54C-E927B9F0783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l="11992" t="366" r="312" b="-366"/>
          <a:stretch/>
        </p:blipFill>
        <p:spPr>
          <a:xfrm>
            <a:off x="1976439" y="2934584"/>
            <a:ext cx="4351337" cy="3398837"/>
          </a:xfr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5A05435-0241-C090-2F56-9706E9C49686}"/>
              </a:ext>
            </a:extLst>
          </p:cNvPr>
          <p:cNvSpPr txBox="1">
            <a:spLocks/>
          </p:cNvSpPr>
          <p:nvPr/>
        </p:nvSpPr>
        <p:spPr>
          <a:xfrm>
            <a:off x="7142918" y="2964644"/>
            <a:ext cx="4352400" cy="3398728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567" r="-856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endParaRPr lang="en-IN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3FABD322-DA1A-9FD5-A3CE-5D5FB79C02E7}"/>
              </a:ext>
            </a:extLst>
          </p:cNvPr>
          <p:cNvSpPr txBox="1">
            <a:spLocks/>
          </p:cNvSpPr>
          <p:nvPr/>
        </p:nvSpPr>
        <p:spPr>
          <a:xfrm>
            <a:off x="12310461" y="2964644"/>
            <a:ext cx="4352400" cy="3398728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4BC9FEDF-49AA-19C7-3C4C-202F45E2D560}"/>
              </a:ext>
            </a:extLst>
          </p:cNvPr>
          <p:cNvSpPr txBox="1">
            <a:spLocks/>
          </p:cNvSpPr>
          <p:nvPr/>
        </p:nvSpPr>
        <p:spPr>
          <a:xfrm>
            <a:off x="6968578" y="7152469"/>
            <a:ext cx="4350843" cy="46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User Experience</a:t>
            </a:r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DB5D8AFB-4E41-F104-0829-C82C1AC5EB9D}"/>
              </a:ext>
            </a:extLst>
          </p:cNvPr>
          <p:cNvSpPr txBox="1">
            <a:spLocks/>
          </p:cNvSpPr>
          <p:nvPr/>
        </p:nvSpPr>
        <p:spPr>
          <a:xfrm>
            <a:off x="11880898" y="7123008"/>
            <a:ext cx="5211525" cy="46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  <a:cs typeface="Arial"/>
                <a:sym typeface="Arial"/>
              </a:rPr>
              <a:t>B</a:t>
            </a:r>
            <a:r>
              <a:rPr kumimoji="0" lang="en-US" sz="3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eyond graphics rendering</a:t>
            </a:r>
          </a:p>
        </p:txBody>
      </p:sp>
    </p:spTree>
    <p:extLst>
      <p:ext uri="{BB962C8B-B14F-4D97-AF65-F5344CB8AC3E}">
        <p14:creationId xmlns:p14="http://schemas.microsoft.com/office/powerpoint/2010/main" val="26495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0D689D8D-003E-C961-6E78-7451B5FA5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918180C5-3E97-8692-9A46-E486B2F2D011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55D390B1-6584-AB84-2E45-17BC13030F2B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6D352DED-0FCC-C1AF-32CA-F64A47F3FBC9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B5AAE9B0-7055-F579-7CB8-EB8330FD3EDA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E14CE382-0CFC-9A86-B4E8-1A489C150DC5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FUTURE SCOPE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A063361B-C533-4C84-C9C6-A21D1897B823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2BFCD245-5921-EF7D-9DE9-60A7B97E825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0" y="130183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0DDBF8-4F72-3704-E424-6B2F50150F8D}"/>
              </a:ext>
            </a:extLst>
          </p:cNvPr>
          <p:cNvSpPr txBox="1"/>
          <p:nvPr/>
        </p:nvSpPr>
        <p:spPr>
          <a:xfrm>
            <a:off x="7264653" y="9063163"/>
            <a:ext cx="82198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ptos" panose="020B0004020202020204" pitchFamily="34" charset="0"/>
              </a:rPr>
              <a:t>Integration with Emerging Technologies, etc..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56C3F-960D-C671-565F-D40312A5CD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71" r="15301"/>
          <a:stretch/>
        </p:blipFill>
        <p:spPr>
          <a:xfrm>
            <a:off x="1832250" y="4819266"/>
            <a:ext cx="4720950" cy="4720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D112B-CD72-384F-0C11-7D925ADBBF0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903" t="-1045" r="24148" b="-124"/>
          <a:stretch/>
        </p:blipFill>
        <p:spPr>
          <a:xfrm>
            <a:off x="5890497" y="3031414"/>
            <a:ext cx="4974268" cy="55358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07ACF-48F3-1A57-CDDB-5E6BB29F57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1967" y="2126274"/>
            <a:ext cx="5515198" cy="5345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4B244D-4C11-734F-27BB-16AED0E8BF66}"/>
              </a:ext>
            </a:extLst>
          </p:cNvPr>
          <p:cNvSpPr txBox="1"/>
          <p:nvPr/>
        </p:nvSpPr>
        <p:spPr>
          <a:xfrm>
            <a:off x="1832250" y="1973922"/>
            <a:ext cx="6992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ptos" panose="020B0004020202020204" pitchFamily="34" charset="0"/>
              </a:rPr>
              <a:t>Advancements in Neural Rendering</a:t>
            </a:r>
          </a:p>
        </p:txBody>
      </p:sp>
    </p:spTree>
    <p:extLst>
      <p:ext uri="{BB962C8B-B14F-4D97-AF65-F5344CB8AC3E}">
        <p14:creationId xmlns:p14="http://schemas.microsoft.com/office/powerpoint/2010/main" val="127297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87">
          <a:extLst>
            <a:ext uri="{FF2B5EF4-FFF2-40B4-BE49-F238E27FC236}">
              <a16:creationId xmlns:a16="http://schemas.microsoft.com/office/drawing/2014/main" id="{7EE94C81-DDE9-4BF2-4997-006835265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>
            <a:extLst>
              <a:ext uri="{FF2B5EF4-FFF2-40B4-BE49-F238E27FC236}">
                <a16:creationId xmlns:a16="http://schemas.microsoft.com/office/drawing/2014/main" id="{93ACB654-C639-F5AF-8487-EF93CB19CD3A}"/>
              </a:ext>
            </a:extLst>
          </p:cNvPr>
          <p:cNvGrpSpPr/>
          <p:nvPr/>
        </p:nvGrpSpPr>
        <p:grpSpPr>
          <a:xfrm>
            <a:off x="-1543050" y="-497255"/>
            <a:ext cx="3086100" cy="10784255"/>
            <a:chOff x="0" y="-19050"/>
            <a:chExt cx="812800" cy="2995155"/>
          </a:xfrm>
        </p:grpSpPr>
        <p:sp>
          <p:nvSpPr>
            <p:cNvPr id="89" name="Google Shape;89;p1">
              <a:extLst>
                <a:ext uri="{FF2B5EF4-FFF2-40B4-BE49-F238E27FC236}">
                  <a16:creationId xmlns:a16="http://schemas.microsoft.com/office/drawing/2014/main" id="{9A993D49-BFE7-B667-8426-3482880A960A}"/>
                </a:ext>
              </a:extLst>
            </p:cNvPr>
            <p:cNvSpPr/>
            <p:nvPr/>
          </p:nvSpPr>
          <p:spPr>
            <a:xfrm>
              <a:off x="0" y="119055"/>
              <a:ext cx="812800" cy="2857050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90" name="Google Shape;90;p1">
              <a:extLst>
                <a:ext uri="{FF2B5EF4-FFF2-40B4-BE49-F238E27FC236}">
                  <a16:creationId xmlns:a16="http://schemas.microsoft.com/office/drawing/2014/main" id="{3DC5D7E4-ECB8-F399-9CD1-89C58D08E91D}"/>
                </a:ext>
              </a:extLst>
            </p:cNvPr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>
            <a:extLst>
              <a:ext uri="{FF2B5EF4-FFF2-40B4-BE49-F238E27FC236}">
                <a16:creationId xmlns:a16="http://schemas.microsoft.com/office/drawing/2014/main" id="{769BE9AA-F115-1514-55E5-84C9D20BFF84}"/>
              </a:ext>
            </a:extLst>
          </p:cNvPr>
          <p:cNvSpPr/>
          <p:nvPr/>
        </p:nvSpPr>
        <p:spPr>
          <a:xfrm>
            <a:off x="16384715" y="9009597"/>
            <a:ext cx="1903285" cy="1277403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92" name="Google Shape;92;p1">
            <a:extLst>
              <a:ext uri="{FF2B5EF4-FFF2-40B4-BE49-F238E27FC236}">
                <a16:creationId xmlns:a16="http://schemas.microsoft.com/office/drawing/2014/main" id="{C5B308AD-53A4-8287-2C2B-A45D859D370F}"/>
              </a:ext>
            </a:extLst>
          </p:cNvPr>
          <p:cNvGrpSpPr/>
          <p:nvPr/>
        </p:nvGrpSpPr>
        <p:grpSpPr>
          <a:xfrm>
            <a:off x="1338554" y="3694096"/>
            <a:ext cx="110236" cy="2898808"/>
            <a:chOff x="0" y="-19050"/>
            <a:chExt cx="26312" cy="691905"/>
          </a:xfrm>
        </p:grpSpPr>
        <p:sp>
          <p:nvSpPr>
            <p:cNvPr id="93" name="Google Shape;93;p1">
              <a:extLst>
                <a:ext uri="{FF2B5EF4-FFF2-40B4-BE49-F238E27FC236}">
                  <a16:creationId xmlns:a16="http://schemas.microsoft.com/office/drawing/2014/main" id="{05CE7E81-64BE-741E-07D1-22CD7E7FFE74}"/>
                </a:ext>
              </a:extLst>
            </p:cNvPr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 extrusionOk="0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>
              <a:extLst>
                <a:ext uri="{FF2B5EF4-FFF2-40B4-BE49-F238E27FC236}">
                  <a16:creationId xmlns:a16="http://schemas.microsoft.com/office/drawing/2014/main" id="{B9E2EE22-4CEA-8E2D-5D77-BF92ADD07737}"/>
                </a:ext>
              </a:extLst>
            </p:cNvPr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">
            <a:extLst>
              <a:ext uri="{FF2B5EF4-FFF2-40B4-BE49-F238E27FC236}">
                <a16:creationId xmlns:a16="http://schemas.microsoft.com/office/drawing/2014/main" id="{85B3659A-FD44-F550-BE1F-A6968B217304}"/>
              </a:ext>
            </a:extLst>
          </p:cNvPr>
          <p:cNvSpPr txBox="1"/>
          <p:nvPr/>
        </p:nvSpPr>
        <p:spPr>
          <a:xfrm>
            <a:off x="3000300" y="4217763"/>
            <a:ext cx="122874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dirty="0">
                <a:solidFill>
                  <a:srgbClr val="1C5739"/>
                </a:solidFill>
                <a:latin typeface="Copperplate Gothic Bold" panose="020E0705020206020404" pitchFamily="34" charset="0"/>
              </a:rPr>
              <a:t>THANK YOU!</a:t>
            </a:r>
            <a:endParaRPr lang="en-US" sz="8800" b="0" i="0" u="none" strike="noStrike" cap="none" dirty="0">
              <a:solidFill>
                <a:srgbClr val="1C5739"/>
              </a:solidFill>
              <a:latin typeface="Copperplate Gothic Bold" panose="020E0705020206020404" pitchFamily="34" charset="0"/>
              <a:sym typeface="Arial"/>
            </a:endParaRPr>
          </a:p>
        </p:txBody>
      </p:sp>
      <p:sp>
        <p:nvSpPr>
          <p:cNvPr id="96" name="Google Shape;96;p1">
            <a:extLst>
              <a:ext uri="{FF2B5EF4-FFF2-40B4-BE49-F238E27FC236}">
                <a16:creationId xmlns:a16="http://schemas.microsoft.com/office/drawing/2014/main" id="{30095A7F-46F8-01DB-F9CB-DE544C2C4DAE}"/>
              </a:ext>
            </a:extLst>
          </p:cNvPr>
          <p:cNvSpPr/>
          <p:nvPr/>
        </p:nvSpPr>
        <p:spPr>
          <a:xfrm>
            <a:off x="-1439055" y="65637"/>
            <a:ext cx="2887845" cy="1958035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1" descr="RCSS Logo (Autonomous)">
            <a:extLst>
              <a:ext uri="{FF2B5EF4-FFF2-40B4-BE49-F238E27FC236}">
                <a16:creationId xmlns:a16="http://schemas.microsoft.com/office/drawing/2014/main" id="{2FE05586-22AC-3B81-9C32-12CD76390B4A}"/>
              </a:ext>
            </a:extLst>
          </p:cNvPr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 descr="RCSS Logo (Autonomous)">
            <a:extLst>
              <a:ext uri="{FF2B5EF4-FFF2-40B4-BE49-F238E27FC236}">
                <a16:creationId xmlns:a16="http://schemas.microsoft.com/office/drawing/2014/main" id="{E7838BD6-0C03-F703-F6D6-70C62B2B543E}"/>
              </a:ext>
            </a:extLst>
          </p:cNvPr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" descr="download (2).png">
            <a:extLst>
              <a:ext uri="{FF2B5EF4-FFF2-40B4-BE49-F238E27FC236}">
                <a16:creationId xmlns:a16="http://schemas.microsoft.com/office/drawing/2014/main" id="{D4D58302-1167-27BF-EF04-B6AB8663D40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397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C43DBF41-29CF-0AB9-7B66-E77B4AE3F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3891D309-172A-A00D-29B1-B44E0EAB82CC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D0EA8DB8-AF33-15F7-AB72-4A041D447671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42F39BED-FEEF-D5A4-B617-4E97D0613FFC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62947399-272D-A248-C9A0-70A298BF4DC9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72976015-9322-4B1F-1FBC-BD61D99FCA45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ABOUT NVIDIA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0448CAAF-A785-B9A6-B218-29F47487802A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04034393-C21B-7AB7-F3D3-EAA73217820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D53A7-8343-6AE7-509A-A6D95EAA20AD}"/>
              </a:ext>
            </a:extLst>
          </p:cNvPr>
          <p:cNvSpPr txBox="1"/>
          <p:nvPr/>
        </p:nvSpPr>
        <p:spPr>
          <a:xfrm>
            <a:off x="2628247" y="6806933"/>
            <a:ext cx="134164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</a:rPr>
              <a:t>NVIDIA is an American multinational technology company that designs and manufactures </a:t>
            </a:r>
            <a:r>
              <a:rPr lang="en-US" sz="2800" b="1" dirty="0">
                <a:latin typeface="Aptos" panose="020B0004020202020204" pitchFamily="34" charset="0"/>
              </a:rPr>
              <a:t>graphics processing units (GPUs), application programming interfaces (APIs), and system on a chip units (SoCs).</a:t>
            </a:r>
          </a:p>
          <a:p>
            <a:pPr algn="ctr"/>
            <a:r>
              <a:rPr lang="en-US" sz="2800" dirty="0">
                <a:latin typeface="Aptos" panose="020B0004020202020204" pitchFamily="34" charset="0"/>
              </a:rPr>
              <a:t>They are a leader in the semiconductor industry and are a major supplier of artificial intelligence (AI) hardware and software.</a:t>
            </a:r>
            <a:endParaRPr lang="en-IN" sz="2800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1D076-5A3C-F2EA-9C54-279158319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893" y="1439651"/>
            <a:ext cx="5483173" cy="54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9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4DD5D14A-29D2-0739-29B8-F6EA7718E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283FAFFD-5E6B-22D3-403B-89FF687ECA47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BF633AA0-61AC-E8DD-8E24-F8470483D3E7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278A376E-9C92-C01E-6CEE-F615F5801334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B8B5053C-C526-2677-032B-59E68AC41128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579B95B0-7213-FF73-704A-01672434C3E7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WHY NEURAL GRAPHICS?</a:t>
            </a:r>
            <a:endParaRPr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626970C9-0C4B-1F28-3FC0-F14415746C1E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E06D1641-1D3F-ADF4-8611-345E9FF819D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AC4011-E9D4-37AE-8D7B-D45C1BCB2B3B}"/>
              </a:ext>
            </a:extLst>
          </p:cNvPr>
          <p:cNvSpPr txBox="1"/>
          <p:nvPr/>
        </p:nvSpPr>
        <p:spPr>
          <a:xfrm>
            <a:off x="2949678" y="7497871"/>
            <a:ext cx="13416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</a:rPr>
              <a:t>Neural graphics, like </a:t>
            </a:r>
            <a:r>
              <a:rPr lang="en-US" sz="2800" b="1" dirty="0">
                <a:latin typeface="Aptos" panose="020B0004020202020204" pitchFamily="34" charset="0"/>
              </a:rPr>
              <a:t>NVIDIA’s Instant Neural Graphics</a:t>
            </a:r>
            <a:r>
              <a:rPr lang="en-US" sz="2800" dirty="0">
                <a:latin typeface="Aptos" panose="020B0004020202020204" pitchFamily="34" charset="0"/>
              </a:rPr>
              <a:t>, offer a solution by leveraging machine learning to understand and predict visual patterns.</a:t>
            </a:r>
            <a:endParaRPr lang="en-IN" sz="2800" dirty="0">
              <a:latin typeface="Aptos" panose="020B00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6DA45B-D1A5-8F15-B445-DB588EE66C7E}"/>
              </a:ext>
            </a:extLst>
          </p:cNvPr>
          <p:cNvGrpSpPr/>
          <p:nvPr/>
        </p:nvGrpSpPr>
        <p:grpSpPr>
          <a:xfrm>
            <a:off x="2949677" y="2492477"/>
            <a:ext cx="3908323" cy="3952568"/>
            <a:chOff x="2949677" y="2492477"/>
            <a:chExt cx="3908323" cy="395256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20F3318-5467-8C47-DB3E-F44649E60942}"/>
                </a:ext>
              </a:extLst>
            </p:cNvPr>
            <p:cNvSpPr/>
            <p:nvPr/>
          </p:nvSpPr>
          <p:spPr>
            <a:xfrm>
              <a:off x="2949677" y="2492477"/>
              <a:ext cx="3908323" cy="3952568"/>
            </a:xfrm>
            <a:prstGeom prst="ellipse">
              <a:avLst/>
            </a:prstGeom>
            <a:blipFill dpi="0" rotWithShape="1">
              <a:blip r:embed="rId6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372" r="-21304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F2EE0E7-B6B7-DEA0-FC16-4DBAAE69FBD6}"/>
                </a:ext>
              </a:extLst>
            </p:cNvPr>
            <p:cNvSpPr txBox="1"/>
            <p:nvPr/>
          </p:nvSpPr>
          <p:spPr>
            <a:xfrm>
              <a:off x="3746089" y="4011561"/>
              <a:ext cx="2315497" cy="923330"/>
            </a:xfrm>
            <a:prstGeom prst="rect">
              <a:avLst/>
            </a:prstGeom>
            <a:noFill/>
            <a:effectLst>
              <a:reflection blurRad="6350" stA="50000" endA="300" endPos="55500" dist="1016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dirty="0">
                  <a:solidFill>
                    <a:srgbClr val="385623"/>
                  </a:solidFill>
                  <a:latin typeface="Copperplate Gothic Bold" panose="020E0705020206020404" pitchFamily="34" charset="0"/>
                </a:rPr>
                <a:t>AR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D38456-49B3-509F-772B-0694089D6084}"/>
              </a:ext>
            </a:extLst>
          </p:cNvPr>
          <p:cNvGrpSpPr/>
          <p:nvPr/>
        </p:nvGrpSpPr>
        <p:grpSpPr>
          <a:xfrm>
            <a:off x="7703748" y="2492477"/>
            <a:ext cx="3908323" cy="3952568"/>
            <a:chOff x="7703748" y="2492477"/>
            <a:chExt cx="3908323" cy="395256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6FFDF29-330B-3DE7-B177-95E5AC15034B}"/>
                </a:ext>
              </a:extLst>
            </p:cNvPr>
            <p:cNvSpPr/>
            <p:nvPr/>
          </p:nvSpPr>
          <p:spPr>
            <a:xfrm>
              <a:off x="7703748" y="2492477"/>
              <a:ext cx="3908323" cy="3952568"/>
            </a:xfrm>
            <a:prstGeom prst="ellipse">
              <a:avLst/>
            </a:prstGeom>
            <a:blipFill dpi="0" rotWithShape="1">
              <a:blip r:embed="rId7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7230" r="-35350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AC2050-EE40-CD12-B39B-26F1D4D84089}"/>
                </a:ext>
              </a:extLst>
            </p:cNvPr>
            <p:cNvSpPr txBox="1"/>
            <p:nvPr/>
          </p:nvSpPr>
          <p:spPr>
            <a:xfrm>
              <a:off x="8500160" y="4011561"/>
              <a:ext cx="2315497" cy="923330"/>
            </a:xfrm>
            <a:prstGeom prst="rect">
              <a:avLst/>
            </a:prstGeom>
            <a:noFill/>
            <a:effectLst>
              <a:reflection blurRad="6350" stA="50000" endA="300" endPos="55500" dist="1016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dirty="0">
                  <a:solidFill>
                    <a:srgbClr val="385623"/>
                  </a:solidFill>
                  <a:latin typeface="Copperplate Gothic Bold" panose="020E0705020206020404" pitchFamily="34" charset="0"/>
                </a:rPr>
                <a:t>VR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EEA13-B207-7304-E05D-505010088AC6}"/>
              </a:ext>
            </a:extLst>
          </p:cNvPr>
          <p:cNvGrpSpPr/>
          <p:nvPr/>
        </p:nvGrpSpPr>
        <p:grpSpPr>
          <a:xfrm>
            <a:off x="12457819" y="2492477"/>
            <a:ext cx="3908324" cy="3952568"/>
            <a:chOff x="12457819" y="2492477"/>
            <a:chExt cx="3908324" cy="395256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D25B257-D046-0C88-27CC-FEDDDF091993}"/>
                </a:ext>
              </a:extLst>
            </p:cNvPr>
            <p:cNvSpPr/>
            <p:nvPr/>
          </p:nvSpPr>
          <p:spPr>
            <a:xfrm>
              <a:off x="12457820" y="2492477"/>
              <a:ext cx="3908323" cy="3952568"/>
            </a:xfrm>
            <a:prstGeom prst="ellipse">
              <a:avLst/>
            </a:prstGeom>
            <a:blipFill dpi="0" rotWithShape="1">
              <a:blip r:embed="rId8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1216" r="-28574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9402F4-57C2-360B-FFBA-C9479C707F8B}"/>
                </a:ext>
              </a:extLst>
            </p:cNvPr>
            <p:cNvSpPr txBox="1"/>
            <p:nvPr/>
          </p:nvSpPr>
          <p:spPr>
            <a:xfrm>
              <a:off x="12457819" y="4011561"/>
              <a:ext cx="3908324" cy="923330"/>
            </a:xfrm>
            <a:prstGeom prst="rect">
              <a:avLst/>
            </a:prstGeom>
            <a:noFill/>
            <a:effectLst>
              <a:reflection blurRad="6350" stA="50000" endA="300" endPos="55500" dist="1016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dirty="0">
                  <a:solidFill>
                    <a:srgbClr val="385623"/>
                  </a:solidFill>
                  <a:latin typeface="Copperplate Gothic Bold" panose="020E0705020206020404" pitchFamily="34" charset="0"/>
                </a:rPr>
                <a:t>GAMING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183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C10BFE0B-8F3A-1286-FFDD-EDACBF545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03DA7EA2-C737-E0A4-7FB4-99196E1597D2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F9351C89-7D20-B16F-5A7F-5D5FFC261AE1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3C7ACF73-39D5-E559-4FA2-DD26D0F68C5B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C191D3C2-023B-E859-C1C0-4C354DF09A53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76EE0122-DF1C-0E41-320B-642C52DB4C5F}"/>
              </a:ext>
            </a:extLst>
          </p:cNvPr>
          <p:cNvSpPr txBox="1"/>
          <p:nvPr/>
        </p:nvSpPr>
        <p:spPr>
          <a:xfrm>
            <a:off x="1976216" y="774854"/>
            <a:ext cx="121101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NVIDIA’s ROLE IN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REAL-TIME RENDERING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1F6C8C62-FB60-E601-016E-9C8A4E4C9F02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883BD47F-009B-93DE-98B7-3E323CC5AB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775192-B5DE-4031-DD86-43C745C2A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986" y="2517263"/>
            <a:ext cx="7878710" cy="52524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A92BDC-3760-EB5D-8331-022D6A570A13}"/>
              </a:ext>
            </a:extLst>
          </p:cNvPr>
          <p:cNvSpPr txBox="1"/>
          <p:nvPr/>
        </p:nvSpPr>
        <p:spPr>
          <a:xfrm>
            <a:off x="1976216" y="2573059"/>
            <a:ext cx="762173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NVIDIA has been instrumental in pioneering this technology, specifically through its work with Instant Neural Graphics. Leveraging its powerful GPUs and specialized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Tensor Core technology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, NVIDIA has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optimized neural networks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to produce realistic scenes in real time, opening new possibilities for interactive applications like gaming, virtual reality, and film production.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NVIDIA’s GPUs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are especially suited to handle the computational demands of neural graphics, as they allow neural networks to perform inference (or generate visuals)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rapidly and efficiently, without the need for costly, time-consuming setups.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tos" panose="020B000402020202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24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BB507CEF-5349-FC43-9615-59BA2F76E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3CBD4A57-A640-B41D-97C2-BA3B56A3429A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F4FA7B6D-2BAA-5BD2-1782-BA776E28FD80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BDEB69D4-65F6-0B23-B152-28CC6A886B7B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34E3F811-FB0A-C2B6-365B-8D3371922109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07656ABA-BDA9-AD66-AE1F-414625C35C09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COMPONENTS OF THE STUDY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3250F56D-2DFF-D552-FF0C-1D1CCD358061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4EB7F52C-1921-9CAF-4C7B-891D2FEABEF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58446-3569-C316-A020-C9F1AE2FEF82}"/>
              </a:ext>
            </a:extLst>
          </p:cNvPr>
          <p:cNvSpPr txBox="1"/>
          <p:nvPr/>
        </p:nvSpPr>
        <p:spPr>
          <a:xfrm>
            <a:off x="3096847" y="7743706"/>
            <a:ext cx="13416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</a:rPr>
              <a:t>Neural Radiance Fields (NeRFs) are regarded as advanced </a:t>
            </a:r>
            <a:r>
              <a:rPr lang="en-US" sz="2800" b="1" dirty="0">
                <a:latin typeface="Aptos" panose="020B0004020202020204" pitchFamily="34" charset="0"/>
              </a:rPr>
              <a:t>technology that employs neural networks to produce 3D scenes</a:t>
            </a:r>
            <a:r>
              <a:rPr lang="en-US" sz="2800" dirty="0">
                <a:latin typeface="Aptos" panose="020B0004020202020204" pitchFamily="34" charset="0"/>
              </a:rPr>
              <a:t> with exceptional detail and realistic lighting.</a:t>
            </a:r>
            <a:endParaRPr lang="en-IN" sz="2800" dirty="0">
              <a:latin typeface="Aptos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E83EC6-BF50-5F30-BF9B-A43570D7CEB6}"/>
              </a:ext>
            </a:extLst>
          </p:cNvPr>
          <p:cNvSpPr/>
          <p:nvPr/>
        </p:nvSpPr>
        <p:spPr>
          <a:xfrm rot="16200000">
            <a:off x="224679" y="3824086"/>
            <a:ext cx="494962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NeRFs</a:t>
            </a:r>
            <a:endParaRPr lang="en-US" sz="8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DAD1A-46CB-1C61-8727-C8271CC83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029" y="2072548"/>
            <a:ext cx="8697941" cy="56299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0792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12A18490-7E4D-B692-23CC-5880B15BE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BFE2118F-30A8-B74C-C0EF-220BECB6F92A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B4F9E1E7-F51D-1FE7-FB9D-F3942992D752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D288112D-06C9-0584-0F5A-6A7948F713A0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9C31B526-7D20-5AC4-0DFB-381278E4AF34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E06D0284-02DC-D2A8-4789-54796181FF84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COMPONENTS OF THE STUDY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A775EA9F-EFEA-B89C-090D-48DB638C5AC5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B60FEBF1-0875-3FAE-3CA4-8CD3C12E8B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43CA7-561D-9159-FB82-D2FC76A2F47B}"/>
              </a:ext>
            </a:extLst>
          </p:cNvPr>
          <p:cNvSpPr txBox="1"/>
          <p:nvPr/>
        </p:nvSpPr>
        <p:spPr>
          <a:xfrm>
            <a:off x="3096847" y="6567687"/>
            <a:ext cx="135745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Deep Learning Models: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 Convolutional Neural Networks (CNNs) and Generative Adversarial Networks (GANs)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Models learn lighting, textures, and object relationships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Continuous refinement for real-time updates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D11850-B673-493D-E3B1-8B95CA4D2755}"/>
              </a:ext>
            </a:extLst>
          </p:cNvPr>
          <p:cNvSpPr/>
          <p:nvPr/>
        </p:nvSpPr>
        <p:spPr>
          <a:xfrm rot="16200000">
            <a:off x="-738220" y="4562099"/>
            <a:ext cx="673293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</a:t>
            </a:r>
            <a:r>
              <a:rPr lang="en-US" sz="72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 Algorithms</a:t>
            </a:r>
            <a:endParaRPr lang="en-US" sz="7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6A979-9510-80CB-BCCB-EE44406A5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132" y="1717148"/>
            <a:ext cx="7621736" cy="4573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7837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122F3E26-B96E-C7C2-D750-5FCF88A76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BA14F31B-DEB0-9431-8FFF-1CFB3A0D2534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CDD252CB-6D95-C876-F58B-5D8231300B04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668179D5-D263-D3D2-958D-45E8EE4FCD0E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54962A4C-CD9D-280B-7042-73C0E148FB3E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7CF0E732-C43C-6426-AE36-1EFB98156BC5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COMPONENTS OF THE STUDY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1C4DF074-7E21-1F87-1F81-C88D8C978785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F0A4F074-ABBE-0F1D-83E1-A02E3BDE4CB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48E2B-6216-54E8-C49B-3B02EF40ED60}"/>
              </a:ext>
            </a:extLst>
          </p:cNvPr>
          <p:cNvSpPr txBox="1"/>
          <p:nvPr/>
        </p:nvSpPr>
        <p:spPr>
          <a:xfrm>
            <a:off x="3919316" y="6730954"/>
            <a:ext cx="1135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</a:rPr>
              <a:t>NVIDIA GPUs with </a:t>
            </a:r>
            <a:r>
              <a:rPr lang="en-US" sz="2800" b="1" dirty="0">
                <a:latin typeface="Aptos" panose="020B0004020202020204" pitchFamily="34" charset="0"/>
              </a:rPr>
              <a:t>Tensor Cores</a:t>
            </a:r>
            <a:r>
              <a:rPr lang="en-US" sz="2800" dirty="0">
                <a:latin typeface="Aptos" panose="020B0004020202020204" pitchFamily="34" charset="0"/>
              </a:rPr>
              <a:t>: Optimized for neural network processing</a:t>
            </a:r>
          </a:p>
          <a:p>
            <a:pPr algn="ctr"/>
            <a:r>
              <a:rPr lang="en-US" sz="2800" dirty="0">
                <a:latin typeface="Aptos" panose="020B0004020202020204" pitchFamily="34" charset="0"/>
              </a:rPr>
              <a:t>Real-time rendering enabled on consumer-level hardware</a:t>
            </a:r>
          </a:p>
          <a:p>
            <a:pPr algn="ctr"/>
            <a:r>
              <a:rPr lang="en-US" sz="2800" dirty="0">
                <a:latin typeface="Aptos" panose="020B0004020202020204" pitchFamily="34" charset="0"/>
              </a:rPr>
              <a:t>Lower latency and energy efficiency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BE268B-44C0-82C6-2BD1-1457123E10D0}"/>
              </a:ext>
            </a:extLst>
          </p:cNvPr>
          <p:cNvSpPr/>
          <p:nvPr/>
        </p:nvSpPr>
        <p:spPr>
          <a:xfrm rot="16200000">
            <a:off x="-796954" y="4904975"/>
            <a:ext cx="689483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Hardware Optimization</a:t>
            </a:r>
            <a:endParaRPr lang="en-US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CD7A8-1B31-0AEB-8832-C4713C92D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071" y="1955211"/>
            <a:ext cx="8155858" cy="4550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593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B9451540-CCC5-F85E-0DB9-BC1CD97E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3CE110F8-0B7B-1B74-444F-C7FD6B618A61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D375DC3E-AD34-5EC6-576D-F9B9DD6EF6A1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5C4F2870-FBC7-3D58-0A68-E3F5B4E0A4F9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9556CE83-0FA6-43BC-21B3-1DBD316396ED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E2114B75-C20F-EAC5-79E9-BD288BFFED08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TENSOR CORES?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CAC7AE0F-0260-7E5A-3D66-50AABC5BBD22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C32FD589-9834-2AF9-B10C-D0DF5C0FA1B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E302D-F3DC-D1E7-D40B-20FD90FEA2DF}"/>
              </a:ext>
            </a:extLst>
          </p:cNvPr>
          <p:cNvSpPr txBox="1"/>
          <p:nvPr/>
        </p:nvSpPr>
        <p:spPr>
          <a:xfrm>
            <a:off x="3096847" y="6886014"/>
            <a:ext cx="13416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</a:rPr>
              <a:t>Tensor Cores are specialized </a:t>
            </a:r>
            <a:r>
              <a:rPr lang="en-US" sz="2800" b="1" dirty="0">
                <a:latin typeface="Aptos" panose="020B0004020202020204" pitchFamily="34" charset="0"/>
              </a:rPr>
              <a:t>processing units </a:t>
            </a:r>
            <a:r>
              <a:rPr lang="en-US" sz="2800" dirty="0">
                <a:latin typeface="Aptos" panose="020B0004020202020204" pitchFamily="34" charset="0"/>
              </a:rPr>
              <a:t>developed by NVIDIA, designed to accelerate the performance of </a:t>
            </a:r>
            <a:r>
              <a:rPr lang="en-US" sz="2800" b="1" dirty="0">
                <a:latin typeface="Aptos" panose="020B0004020202020204" pitchFamily="34" charset="0"/>
              </a:rPr>
              <a:t>deep learning and AI tasks</a:t>
            </a:r>
            <a:r>
              <a:rPr lang="en-US" sz="2800" dirty="0">
                <a:latin typeface="Aptos" panose="020B0004020202020204" pitchFamily="34" charset="0"/>
              </a:rPr>
              <a:t>, particularly those that involve </a:t>
            </a:r>
            <a:r>
              <a:rPr lang="en-US" sz="2800" b="1" dirty="0">
                <a:latin typeface="Aptos" panose="020B0004020202020204" pitchFamily="34" charset="0"/>
              </a:rPr>
              <a:t>matrix operations</a:t>
            </a:r>
            <a:r>
              <a:rPr lang="en-US" sz="2800" dirty="0">
                <a:latin typeface="Aptos" panose="020B0004020202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77837-B657-A0F2-77DC-C3438A8E3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305" y="3201678"/>
            <a:ext cx="11439832" cy="3088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29981-A360-9AA2-9653-88BC5BA6B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4108" y="2896290"/>
            <a:ext cx="49053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2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C34D0FCF-884D-B291-607E-3918DB3B0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">
            <a:extLst>
              <a:ext uri="{FF2B5EF4-FFF2-40B4-BE49-F238E27FC236}">
                <a16:creationId xmlns:a16="http://schemas.microsoft.com/office/drawing/2014/main" id="{89951C77-FBB7-9992-2EAD-9A9D676740D6}"/>
              </a:ext>
            </a:extLst>
          </p:cNvPr>
          <p:cNvGrpSpPr/>
          <p:nvPr/>
        </p:nvGrpSpPr>
        <p:grpSpPr>
          <a:xfrm>
            <a:off x="58517" y="-93784"/>
            <a:ext cx="1323095" cy="10380784"/>
            <a:chOff x="0" y="-19050"/>
            <a:chExt cx="812800" cy="2995200"/>
          </a:xfrm>
        </p:grpSpPr>
        <p:sp>
          <p:nvSpPr>
            <p:cNvPr id="106" name="Google Shape;106;p2">
              <a:extLst>
                <a:ext uri="{FF2B5EF4-FFF2-40B4-BE49-F238E27FC236}">
                  <a16:creationId xmlns:a16="http://schemas.microsoft.com/office/drawing/2014/main" id="{F7076315-C263-62DA-C37F-A2187F79150A}"/>
                </a:ext>
              </a:extLst>
            </p:cNvPr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107" name="Google Shape;107;p2">
              <a:extLst>
                <a:ext uri="{FF2B5EF4-FFF2-40B4-BE49-F238E27FC236}">
                  <a16:creationId xmlns:a16="http://schemas.microsoft.com/office/drawing/2014/main" id="{931B68F9-3A99-D1E6-9396-49F6D1D0B181}"/>
                </a:ext>
              </a:extLst>
            </p:cNvPr>
            <p:cNvSpPr txBox="1"/>
            <p:nvPr/>
          </p:nvSpPr>
          <p:spPr>
            <a:xfrm>
              <a:off x="0" y="-19050"/>
              <a:ext cx="812700" cy="29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AAA90B41-8FE9-3820-0752-485B19F31AD9}"/>
              </a:ext>
            </a:extLst>
          </p:cNvPr>
          <p:cNvSpPr/>
          <p:nvPr/>
        </p:nvSpPr>
        <p:spPr>
          <a:xfrm>
            <a:off x="15698916" y="8697813"/>
            <a:ext cx="2530568" cy="1459004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2">
            <a:extLst>
              <a:ext uri="{FF2B5EF4-FFF2-40B4-BE49-F238E27FC236}">
                <a16:creationId xmlns:a16="http://schemas.microsoft.com/office/drawing/2014/main" id="{0CC3A245-AA10-8C03-24B9-61F5A74D1A2C}"/>
              </a:ext>
            </a:extLst>
          </p:cNvPr>
          <p:cNvSpPr txBox="1"/>
          <p:nvPr/>
        </p:nvSpPr>
        <p:spPr>
          <a:xfrm>
            <a:off x="1976216" y="774854"/>
            <a:ext cx="121101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3600"/>
              <a:buFont typeface="Lato"/>
              <a:buNone/>
            </a:pPr>
            <a:r>
              <a:rPr lang="en-US" sz="4800" b="1" i="0" u="none" strike="noStrike" cap="none" dirty="0">
                <a:solidFill>
                  <a:srgbClr val="385623"/>
                </a:solidFill>
                <a:latin typeface="Bookman Old Style" panose="02050604050505020204" pitchFamily="18" charset="0"/>
                <a:sym typeface="Arial"/>
              </a:rPr>
              <a:t>REAL-TIME RENDERING PROCESS</a:t>
            </a:r>
            <a:endParaRPr lang="en-US" sz="2000" b="1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111" name="Google Shape;111;p2">
            <a:extLst>
              <a:ext uri="{FF2B5EF4-FFF2-40B4-BE49-F238E27FC236}">
                <a16:creationId xmlns:a16="http://schemas.microsoft.com/office/drawing/2014/main" id="{F93E2797-0170-70A5-B5AB-4CF329B15020}"/>
              </a:ext>
            </a:extLst>
          </p:cNvPr>
          <p:cNvSpPr/>
          <p:nvPr/>
        </p:nvSpPr>
        <p:spPr>
          <a:xfrm>
            <a:off x="65314" y="-43543"/>
            <a:ext cx="1206029" cy="1543741"/>
          </a:xfrm>
          <a:custGeom>
            <a:avLst/>
            <a:gdLst/>
            <a:ahLst/>
            <a:cxnLst/>
            <a:rect l="l" t="t" r="r" b="b"/>
            <a:pathLst>
              <a:path w="3806571" h="2083232" extrusionOk="0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089" t="2820"/>
            </a:stretch>
          </a:blipFill>
          <a:ln>
            <a:noFill/>
          </a:ln>
        </p:spPr>
      </p:sp>
      <p:pic>
        <p:nvPicPr>
          <p:cNvPr id="119" name="Google Shape;119;p2" descr="download (2).png">
            <a:extLst>
              <a:ext uri="{FF2B5EF4-FFF2-40B4-BE49-F238E27FC236}">
                <a16:creationId xmlns:a16="http://schemas.microsoft.com/office/drawing/2014/main" id="{1539F97C-8908-C7F7-1F8E-20ED41F6E87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80921" y="357154"/>
            <a:ext cx="3370445" cy="15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FD5EB-8232-30E4-E963-D2FE910CABD5}"/>
              </a:ext>
            </a:extLst>
          </p:cNvPr>
          <p:cNvSpPr txBox="1"/>
          <p:nvPr/>
        </p:nvSpPr>
        <p:spPr>
          <a:xfrm>
            <a:off x="4081460" y="9002720"/>
            <a:ext cx="100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ptos" panose="020B0004020202020204" pitchFamily="34" charset="0"/>
              </a:rPr>
              <a:t>CAPTURING, PROCESSING AND DISPLAYING VISUALS IN REAL-TIME WITH </a:t>
            </a:r>
            <a:r>
              <a:rPr lang="en-US" sz="2800" b="1" dirty="0">
                <a:latin typeface="Aptos" panose="020B0004020202020204" pitchFamily="34" charset="0"/>
              </a:rPr>
              <a:t>RAY TRACING</a:t>
            </a:r>
            <a:endParaRPr lang="en-US" sz="2000" b="1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4A3F4-6B71-939E-D080-C7E9D9AC3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460" y="1892198"/>
            <a:ext cx="101250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0FE763D-D438-4163-85B3-71316FE58DE5}">
  <we:reference id="wa200003964" version="1.0.0.0" store="en-IN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548</Words>
  <Application>Microsoft Office PowerPoint</Application>
  <PresentationFormat>Custom</PresentationFormat>
  <Paragraphs>60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Lato</vt:lpstr>
      <vt:lpstr>Copperplate Gothic Bold</vt:lpstr>
      <vt:lpstr>Bookman Old Style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Efficiency Gains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MUHAMMED NIHAL</cp:lastModifiedBy>
  <cp:revision>8</cp:revision>
  <dcterms:created xsi:type="dcterms:W3CDTF">2006-08-16T00:00:00Z</dcterms:created>
  <dcterms:modified xsi:type="dcterms:W3CDTF">2024-11-16T16:59:13Z</dcterms:modified>
</cp:coreProperties>
</file>